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4" r:id="rId4"/>
    <p:sldId id="266" r:id="rId5"/>
    <p:sldId id="268" r:id="rId6"/>
    <p:sldId id="274" r:id="rId7"/>
    <p:sldId id="275" r:id="rId8"/>
    <p:sldId id="276" r:id="rId9"/>
    <p:sldId id="277" r:id="rId10"/>
    <p:sldId id="278" r:id="rId11"/>
    <p:sldId id="279" r:id="rId12"/>
    <p:sldId id="258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50" autoAdjust="0"/>
    <p:restoredTop sz="94660"/>
  </p:normalViewPr>
  <p:slideViewPr>
    <p:cSldViewPr snapToGrid="0">
      <p:cViewPr>
        <p:scale>
          <a:sx n="108" d="100"/>
          <a:sy n="108" d="100"/>
        </p:scale>
        <p:origin x="91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F38AF-8236-5E75-B80A-3A1DAEBCC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4A35C8-8D10-E90F-4879-EBE60E5CE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DB4DF8-C856-A29F-08B5-179064214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82D8C-F7AD-3DD1-B996-9C49C49C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02D61B-0A72-6397-018A-FF8E4BF9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FECC1-2223-5FC6-4502-5139CCB7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75C74A-A4E8-37CF-6A54-6663D30DD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B8F946-9AE0-E53E-510A-11DC7061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4F900-D1BD-FC92-3BED-C0209AC5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B727F2-CA96-4E3F-1B1B-410BEAA2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50FB8B-BD91-BDCE-BE82-2421D9E42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C1FF81-CB13-17FA-4E3B-EEA4ACEA3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934470-2BA3-D99B-FFD9-B50C6F15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01055F-C2AF-CE15-468F-06F0BB598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E6D258-A2FC-1EC3-7C4B-8256A131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3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8EC69-B904-A9F9-24AE-A447C103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679BB-0BD1-C145-FBA3-07CC38B39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337FFD-5D2F-5ADC-2F71-8C14A082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DA9F3C-447B-0A86-4E8E-9FFAD64C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2AA54D-337F-207F-B8B2-4B4EC97E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76124-5FE6-6C92-3737-B499E948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93D426-45D9-AEA0-76A8-8655D6377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1099F1-567C-73C7-C080-D8C3F127D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B31255-F819-F414-2190-CEC291E0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FE18C1-F779-104A-4E47-88DE048C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9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62523-A066-F9FC-30C7-D6FC0DA7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DD1E47-F6E0-85AE-C41F-EAC934A5F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DBBCD6-F5E0-1CC3-7342-BB05042EA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CE5B28-F4EB-6177-96EA-6C7B7328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E9FACA-B5B0-0F9E-4BCE-E05987BC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9730D9-11B5-F447-9123-2648C17A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0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2EB49-15B7-27C2-E44E-26FA1166C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459795-2743-F4EF-DD98-EED88A4FF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A49307-760D-A191-4332-F8C5114EE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571DD5-6FA7-6605-F261-61D1B0412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29980B-52A6-E81D-C2D2-788DA2F8B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66C813-2AF0-90D5-921C-11FC1CF0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4D302B5-DDD7-6C62-5C17-CADAA06D8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CA3C4B-3DCC-39D7-EFBF-0C06D18B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B97DC-E42F-7819-822E-A47DA19E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CBB8ED-CC8A-0574-A1EE-21CF50345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73B84D4-A699-5B3F-FC02-6EC2462B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02B977A-1518-BEA0-1277-FD2001DD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460093-212D-2D8D-F5F2-D6393346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C5C545-4F33-F2B9-7757-1F1D4084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CE5CAD-E50F-57D3-AC6C-992C7BD2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2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1BEFA4-F99A-4BFD-38A8-AC9E73F0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326DDE-A2E0-9725-6F44-7A5A21E6E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3928C8-E08C-BD48-4F2F-8C31102F2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AB3742-5568-99DC-5BF5-0E7B81E2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CA67D5-FF8B-78A2-E378-4DADDB90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85416D-8B48-A486-6461-098B905E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9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68B53-C2CE-335E-C75C-A13BBC04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88E1384-4D84-AA31-E426-DBDD59C9A6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8D708D-EA8B-F13D-7624-7305C527C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6CA45E-2BA1-D42F-40FA-B75645F4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9B03AD-D541-1B09-D2ED-FD76CBD7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2D8FAB-DD88-A14B-5549-55111A48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72124-4797-8197-10B3-11F84F3B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688043-4622-97EE-5B9C-F29FFB960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6C2039-2655-0638-4191-7A7D6B257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4C103-6A7A-4215-B99F-1B54DC29427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D7E6B1-AC3B-37C8-3415-00559BF31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52048-3BC8-93E2-42A9-05FA30BB2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D3518-73AA-4062-A3EC-F77896DF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9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7DB104-622C-B0F6-7861-E5B76F8669C2}"/>
              </a:ext>
            </a:extLst>
          </p:cNvPr>
          <p:cNvSpPr txBox="1"/>
          <p:nvPr/>
        </p:nvSpPr>
        <p:spPr>
          <a:xfrm>
            <a:off x="3048000" y="659011"/>
            <a:ext cx="609600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effectLst/>
                <a:latin typeface="Sofia Sans" pitchFamily="2" charset="0"/>
              </a:rPr>
              <a:t>Проект по учебной практике по предмету</a:t>
            </a:r>
            <a:br>
              <a:rPr lang="ru-RU" dirty="0">
                <a:effectLst/>
                <a:latin typeface="Sofia Sans" pitchFamily="2" charset="0"/>
              </a:rPr>
            </a:br>
            <a:r>
              <a:rPr lang="ru-RU" dirty="0">
                <a:effectLst/>
                <a:latin typeface="Sofia Sans" pitchFamily="2" charset="0"/>
              </a:rPr>
              <a:t>“Технология разработки</a:t>
            </a:r>
            <a:br>
              <a:rPr lang="ru-RU" dirty="0">
                <a:effectLst/>
                <a:latin typeface="Sofia Sans" pitchFamily="2" charset="0"/>
              </a:rPr>
            </a:br>
            <a:r>
              <a:rPr lang="ru-RU" dirty="0">
                <a:effectLst/>
                <a:latin typeface="Sofia Sans" pitchFamily="2" charset="0"/>
              </a:rPr>
              <a:t>программного обеспечения”</a:t>
            </a:r>
            <a:br>
              <a:rPr lang="ru-RU" dirty="0">
                <a:effectLst/>
                <a:latin typeface="Sofia Sans" pitchFamily="2" charset="0"/>
              </a:rPr>
            </a:br>
            <a:endParaRPr lang="en-US" dirty="0">
              <a:effectLst/>
              <a:latin typeface="Sofia Sans" pitchFamily="2" charset="0"/>
            </a:endParaRPr>
          </a:p>
          <a:p>
            <a:pPr algn="ctr"/>
            <a:endParaRPr lang="en-US" dirty="0">
              <a:latin typeface="Sofia Sans" pitchFamily="2" charset="0"/>
            </a:endParaRPr>
          </a:p>
          <a:p>
            <a:pPr algn="ctr"/>
            <a:endParaRPr lang="en-US" dirty="0">
              <a:effectLst/>
              <a:latin typeface="Sofia Sans" pitchFamily="2" charset="0"/>
            </a:endParaRPr>
          </a:p>
          <a:p>
            <a:pPr algn="ctr"/>
            <a:endParaRPr lang="en-US" dirty="0">
              <a:effectLst/>
              <a:latin typeface="Sofia Sans" pitchFamily="2" charset="0"/>
            </a:endParaRPr>
          </a:p>
          <a:p>
            <a:pPr algn="ctr"/>
            <a:br>
              <a:rPr lang="ru-RU" dirty="0">
                <a:effectLst/>
                <a:latin typeface="Sofia Sans" pitchFamily="2" charset="0"/>
              </a:rPr>
            </a:br>
            <a:r>
              <a:rPr lang="ru-RU" dirty="0">
                <a:effectLst/>
                <a:latin typeface="Sofia Sans" pitchFamily="2" charset="0"/>
              </a:rPr>
              <a:t>игровое приложение</a:t>
            </a:r>
            <a:br>
              <a:rPr lang="ru-RU" dirty="0">
                <a:effectLst/>
                <a:latin typeface="Sofia Sans" pitchFamily="2" charset="0"/>
              </a:rPr>
            </a:br>
            <a:r>
              <a:rPr lang="ru-RU" sz="3000" b="1" dirty="0">
                <a:effectLst/>
                <a:latin typeface="Sofia Sans" pitchFamily="2" charset="0"/>
              </a:rPr>
              <a:t>“Эффективность в доме”</a:t>
            </a:r>
            <a:br>
              <a:rPr lang="ru-RU" dirty="0">
                <a:effectLst/>
                <a:latin typeface="Sofia Sans" pitchFamily="2" charset="0"/>
              </a:rPr>
            </a:br>
            <a:r>
              <a:rPr lang="ru-RU" dirty="0">
                <a:effectLst/>
                <a:latin typeface="Sofia Sans" pitchFamily="2" charset="0"/>
              </a:rPr>
              <a:t>на тему “Энергоэффективность”</a:t>
            </a:r>
            <a:br>
              <a:rPr lang="ru-RU" dirty="0">
                <a:effectLst/>
                <a:latin typeface="Sofia Sans" pitchFamily="2" charset="0"/>
              </a:rPr>
            </a:br>
            <a:endParaRPr lang="en-US" dirty="0">
              <a:latin typeface="Sofia Sans" pitchFamily="2" charset="0"/>
            </a:endParaRPr>
          </a:p>
          <a:p>
            <a:pPr algn="ctr"/>
            <a:endParaRPr lang="en-US" dirty="0">
              <a:effectLst/>
              <a:latin typeface="Sofia Sans" pitchFamily="2" charset="0"/>
            </a:endParaRPr>
          </a:p>
          <a:p>
            <a:pPr algn="ctr"/>
            <a:endParaRPr lang="en-US" dirty="0">
              <a:latin typeface="Sofia Sans" pitchFamily="2" charset="0"/>
            </a:endParaRPr>
          </a:p>
          <a:p>
            <a:pPr algn="ctr"/>
            <a:endParaRPr lang="en-US" dirty="0">
              <a:effectLst/>
              <a:latin typeface="Sofia Sans" pitchFamily="2" charset="0"/>
            </a:endParaRPr>
          </a:p>
          <a:p>
            <a:pPr algn="ctr"/>
            <a:br>
              <a:rPr lang="ru-RU" dirty="0">
                <a:effectLst/>
                <a:latin typeface="Sofia Sans" pitchFamily="2" charset="0"/>
              </a:rPr>
            </a:br>
            <a:r>
              <a:rPr lang="ru-RU" dirty="0">
                <a:effectLst/>
                <a:latin typeface="Sofia Sans" pitchFamily="2" charset="0"/>
              </a:rPr>
              <a:t>Разработал: Микуцевич Вадим</a:t>
            </a:r>
            <a:endParaRPr lang="en-US" dirty="0"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44A217-BA17-BC80-34DA-17D523A2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18" y="975480"/>
            <a:ext cx="4361812" cy="2453520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0D4BE0-6433-C2A1-C1F1-95968511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112" y="1000314"/>
            <a:ext cx="4901140" cy="2756891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2D282C-387F-174F-C875-F8480E91E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234" y="1912954"/>
            <a:ext cx="4798501" cy="2699157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338EF-6FA0-7D5A-D02E-F6559FA94668}"/>
              </a:ext>
            </a:extLst>
          </p:cNvPr>
          <p:cNvSpPr txBox="1"/>
          <p:nvPr/>
        </p:nvSpPr>
        <p:spPr>
          <a:xfrm>
            <a:off x="3021495" y="106377"/>
            <a:ext cx="6149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1" dirty="0">
                <a:latin typeface="Sofia Sans" pitchFamily="2" charset="0"/>
              </a:rPr>
              <a:t>Система уровней</a:t>
            </a:r>
            <a:endParaRPr lang="en-US" sz="3000" b="1" dirty="0">
              <a:latin typeface="Sofia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5C641-66CE-80C6-9BC9-A31451F8A688}"/>
              </a:ext>
            </a:extLst>
          </p:cNvPr>
          <p:cNvSpPr txBox="1"/>
          <p:nvPr/>
        </p:nvSpPr>
        <p:spPr>
          <a:xfrm>
            <a:off x="212557" y="5442187"/>
            <a:ext cx="11766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/>
            <a:r>
              <a:rPr lang="ru-RU" sz="2400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Игровое приложени</a:t>
            </a:r>
            <a:r>
              <a:rPr lang="ru-RU" sz="2400" kern="100" dirty="0"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е «Эффективность в доме» имеет последовательную многоуровневую структуру. Реализованы 3 уровня.</a:t>
            </a:r>
            <a:endParaRPr lang="en-US" sz="2400" kern="100" dirty="0">
              <a:effectLst/>
              <a:latin typeface="Sofia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C6ADB-1F94-CD4F-1E81-8249BF1B589A}"/>
              </a:ext>
            </a:extLst>
          </p:cNvPr>
          <p:cNvSpPr txBox="1"/>
          <p:nvPr/>
        </p:nvSpPr>
        <p:spPr>
          <a:xfrm>
            <a:off x="380748" y="3558890"/>
            <a:ext cx="2345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/>
            <a:r>
              <a:rPr lang="ru-RU" sz="2400" kern="100" dirty="0"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1 - </a:t>
            </a:r>
            <a:r>
              <a:rPr lang="ru-RU" sz="2400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Спальня</a:t>
            </a:r>
            <a:endParaRPr lang="en-US" sz="2400" kern="100" dirty="0">
              <a:effectLst/>
              <a:latin typeface="Sofia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76B8D-990F-6DFC-C241-897567748A48}"/>
              </a:ext>
            </a:extLst>
          </p:cNvPr>
          <p:cNvSpPr txBox="1"/>
          <p:nvPr/>
        </p:nvSpPr>
        <p:spPr>
          <a:xfrm>
            <a:off x="4715418" y="4691197"/>
            <a:ext cx="2107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/>
            <a:r>
              <a:rPr lang="ru-RU" sz="2400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3 - Кухня</a:t>
            </a:r>
            <a:endParaRPr lang="en-US" sz="2400" kern="100" dirty="0">
              <a:effectLst/>
              <a:latin typeface="Sofia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43368F-8A4F-B0A9-3296-BFA69FFE526B}"/>
              </a:ext>
            </a:extLst>
          </p:cNvPr>
          <p:cNvSpPr txBox="1"/>
          <p:nvPr/>
        </p:nvSpPr>
        <p:spPr>
          <a:xfrm>
            <a:off x="8307153" y="3866311"/>
            <a:ext cx="2351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/>
            <a:r>
              <a:rPr lang="ru-RU" sz="2400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2 - Ванная</a:t>
            </a:r>
            <a:endParaRPr lang="en-US" sz="2400" kern="100" dirty="0">
              <a:effectLst/>
              <a:latin typeface="Sofia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83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79B9F8-2F92-C4A6-13EC-E1217AE3F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20" y="1781175"/>
            <a:ext cx="2870741" cy="23810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1B6AA9-86D1-5EAC-F283-ADB62655F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04" y="1781175"/>
            <a:ext cx="2870741" cy="23810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F10000-0B7F-AC5D-6C2C-26C69A82C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995" y="1781175"/>
            <a:ext cx="2870741" cy="23810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566491-1A23-F1E4-2351-CACEE2190D2F}"/>
              </a:ext>
            </a:extLst>
          </p:cNvPr>
          <p:cNvSpPr txBox="1"/>
          <p:nvPr/>
        </p:nvSpPr>
        <p:spPr>
          <a:xfrm>
            <a:off x="3021495" y="306402"/>
            <a:ext cx="6149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1" dirty="0">
                <a:latin typeface="Sofia Sans" pitchFamily="2" charset="0"/>
              </a:rPr>
              <a:t>Правила игры</a:t>
            </a:r>
            <a:endParaRPr lang="en-US" sz="3000" b="1" dirty="0">
              <a:latin typeface="Sofia San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455E8-E514-A30C-5CFB-36B5C1C32954}"/>
              </a:ext>
            </a:extLst>
          </p:cNvPr>
          <p:cNvSpPr txBox="1"/>
          <p:nvPr/>
        </p:nvSpPr>
        <p:spPr>
          <a:xfrm>
            <a:off x="212557" y="5004037"/>
            <a:ext cx="11766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/>
            <a:r>
              <a:rPr lang="ru-RU" sz="2400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Игра имеет правила,</a:t>
            </a:r>
          </a:p>
          <a:p>
            <a:pPr indent="540385" algn="ctr"/>
            <a:r>
              <a:rPr lang="ru-RU" sz="2400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которые помогут пользователю в прохождении игры</a:t>
            </a:r>
            <a:endParaRPr lang="en-US" sz="2400" kern="100" dirty="0">
              <a:effectLst/>
              <a:latin typeface="Sofia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44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eplay record">
            <a:hlinkClick r:id="" action="ppaction://media"/>
            <a:extLst>
              <a:ext uri="{FF2B5EF4-FFF2-40B4-BE49-F238E27FC236}">
                <a16:creationId xmlns:a16="http://schemas.microsoft.com/office/drawing/2014/main" id="{A1BD2879-0925-0537-7C36-9692D6E53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12" y="811530"/>
            <a:ext cx="10350575" cy="5822199"/>
          </a:xfrm>
          <a:prstGeom prst="roundRect">
            <a:avLst>
              <a:gd name="adj" fmla="val 13734"/>
            </a:avLst>
          </a:prstGeom>
          <a:ln w="38100">
            <a:solidFill>
              <a:schemeClr val="tx1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03D99-7BB4-6762-2551-A0E888BF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1530"/>
          </a:xfrm>
        </p:spPr>
        <p:txBody>
          <a:bodyPr/>
          <a:lstStyle/>
          <a:p>
            <a:pPr algn="ctr"/>
            <a:r>
              <a:rPr lang="ru-RU" b="1" dirty="0">
                <a:latin typeface="Sofia Sans" pitchFamily="2" charset="0"/>
              </a:rPr>
              <a:t>Геймплей</a:t>
            </a:r>
            <a:endParaRPr lang="en-US" b="1" dirty="0"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04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8B3B42-58F1-D847-FFAC-C747C0D9FED7}"/>
              </a:ext>
            </a:extLst>
          </p:cNvPr>
          <p:cNvSpPr txBox="1"/>
          <p:nvPr/>
        </p:nvSpPr>
        <p:spPr>
          <a:xfrm>
            <a:off x="3021495" y="106377"/>
            <a:ext cx="6149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1" dirty="0">
                <a:latin typeface="Sofia Sans" pitchFamily="2" charset="0"/>
              </a:rPr>
              <a:t>Результаты проекта</a:t>
            </a:r>
            <a:endParaRPr lang="en-US" sz="3000" b="1" dirty="0">
              <a:latin typeface="Sofia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D077F-82C2-B181-EF44-E4DCE37263E7}"/>
              </a:ext>
            </a:extLst>
          </p:cNvPr>
          <p:cNvSpPr txBox="1"/>
          <p:nvPr/>
        </p:nvSpPr>
        <p:spPr>
          <a:xfrm>
            <a:off x="212558" y="4812631"/>
            <a:ext cx="117668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/>
            <a:r>
              <a:rPr lang="ru-RU" sz="2400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Игровое приложение «Эффективность в доме» является не только образовательным инструментом, но и захватывающим опытом, который активно вовлекает пользователей в процесс обучения, повышая их осведомленность о вопросах энергосбережения и стимулируя практическое применение полученных знаний в повседневной жизни.</a:t>
            </a:r>
            <a:endParaRPr lang="en-US" sz="2400" kern="100" dirty="0">
              <a:effectLst/>
              <a:latin typeface="Sofia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BC322C-A116-69DF-11F4-95EA31A07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812" y="660375"/>
            <a:ext cx="7460329" cy="41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8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D6005-B842-B590-29A6-C8A07EC0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81" y="2637055"/>
            <a:ext cx="10515600" cy="1325563"/>
          </a:xfrm>
        </p:spPr>
        <p:txBody>
          <a:bodyPr>
            <a:noAutofit/>
          </a:bodyPr>
          <a:lstStyle/>
          <a:p>
            <a:r>
              <a:rPr lang="ru-RU" sz="5000" dirty="0">
                <a:latin typeface="Sofia Sans Black" pitchFamily="2" charset="0"/>
              </a:rPr>
              <a:t>Спасибо</a:t>
            </a:r>
            <a:br>
              <a:rPr lang="en-US" sz="5000" dirty="0">
                <a:latin typeface="Sofia Sans Black" pitchFamily="2" charset="0"/>
              </a:rPr>
            </a:br>
            <a:r>
              <a:rPr lang="ru-RU" sz="5000" dirty="0">
                <a:latin typeface="Sofia Sans Black" pitchFamily="2" charset="0"/>
              </a:rPr>
              <a:t>за внимание</a:t>
            </a:r>
            <a:endParaRPr lang="en-US" sz="5000" dirty="0">
              <a:latin typeface="Sofia Sans Black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65C66B-66DC-EB18-6CAC-15316B7A0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82" y="2327564"/>
            <a:ext cx="1944546" cy="1944546"/>
          </a:xfrm>
          <a:prstGeom prst="roundRect">
            <a:avLst/>
          </a:prstGeom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044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2BA179-B7FA-095C-80F7-276E9503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730" y="3429000"/>
            <a:ext cx="3918239" cy="2918850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74A9B-4BA7-1B75-CD89-40DF9EA7C7C1}"/>
              </a:ext>
            </a:extLst>
          </p:cNvPr>
          <p:cNvSpPr txBox="1"/>
          <p:nvPr/>
        </p:nvSpPr>
        <p:spPr>
          <a:xfrm>
            <a:off x="1089154" y="944206"/>
            <a:ext cx="10547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по учебной практике была разработка игрового приложения, предоставляющего эффективный и интересн</a:t>
            </a:r>
            <a:r>
              <a:rPr lang="ru-RU" sz="2400" kern="100" dirty="0"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ый</a:t>
            </a:r>
            <a:r>
              <a:rPr lang="ru-RU" sz="2400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метод обучения принципам энергосбережения</a:t>
            </a:r>
            <a:r>
              <a:rPr lang="ru-RU" sz="2400" kern="100" dirty="0"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Игровое приложение должно предоставить  пользователю </a:t>
            </a:r>
            <a:r>
              <a:rPr lang="ru-RU" sz="2400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в реальном времени понять, какие электроприборы потребляют больше энергии, и каким образом их можно отключить для уменьшения нагрузки на энергосистему.</a:t>
            </a:r>
            <a:endParaRPr lang="en-US" sz="2400" kern="100" dirty="0">
              <a:effectLst/>
              <a:latin typeface="Sofia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3F397A-DBE1-F458-B530-F508493EF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1" b="10704"/>
          <a:stretch/>
        </p:blipFill>
        <p:spPr>
          <a:xfrm>
            <a:off x="433754" y="3464553"/>
            <a:ext cx="4039518" cy="2769089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ECE207-BB9C-FC51-D9B8-556D7E58E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10" y="3755231"/>
            <a:ext cx="4629178" cy="2769089"/>
          </a:xfrm>
          <a:prstGeom prst="round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826146-5E59-E95C-2B7C-BE11AB2C2CD3}"/>
              </a:ext>
            </a:extLst>
          </p:cNvPr>
          <p:cNvSpPr txBox="1"/>
          <p:nvPr/>
        </p:nvSpPr>
        <p:spPr>
          <a:xfrm>
            <a:off x="4136879" y="212086"/>
            <a:ext cx="3918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проекта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1368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2DD0FC-7596-3E97-25F3-19B27AEF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27" y="1733154"/>
            <a:ext cx="4479681" cy="44957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300" b="0" i="0" dirty="0">
                <a:effectLst/>
                <a:latin typeface="Sofia Sans" pitchFamily="2" charset="0"/>
              </a:rPr>
              <a:t>Энергоэффективные технологии и практики могут снизить расходы на энергию для домов, предприятий и общества в целом. Это важно для бизнесов и потребителей, так как более эффективное использование энергии снижает расходы на коммунальные услуги и производственные издержки.</a:t>
            </a:r>
            <a:endParaRPr lang="en-US" sz="2300" dirty="0">
              <a:latin typeface="Sofia Sans" pitchFamily="2" charset="0"/>
            </a:endParaRPr>
          </a:p>
        </p:txBody>
      </p:sp>
      <p:pic>
        <p:nvPicPr>
          <p:cNvPr id="4" name="Picture 4" descr="Медиарынок: главное, что нужно знать, если вы работаете со СМИ | Публикации  | AdIndex.ru">
            <a:extLst>
              <a:ext uri="{FF2B5EF4-FFF2-40B4-BE49-F238E27FC236}">
                <a16:creationId xmlns:a16="http://schemas.microsoft.com/office/drawing/2014/main" id="{2532A1C3-0E59-51AA-C839-C1C13F43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73" y="1733154"/>
            <a:ext cx="6667500" cy="44958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852FDCD-8CD3-0138-BED7-19965C1391EB}"/>
              </a:ext>
            </a:extLst>
          </p:cNvPr>
          <p:cNvSpPr txBox="1">
            <a:spLocks/>
          </p:cNvSpPr>
          <p:nvPr/>
        </p:nvSpPr>
        <p:spPr>
          <a:xfrm>
            <a:off x="3486150" y="164388"/>
            <a:ext cx="54289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latin typeface="Sofia Sans" pitchFamily="2" charset="0"/>
              </a:rPr>
              <a:t>Воспитание энергоэффективности</a:t>
            </a:r>
            <a:endParaRPr lang="en-US" sz="4000" b="1" dirty="0"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3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CF596-7411-CC32-82DE-84E65B47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5" y="0"/>
            <a:ext cx="12079705" cy="854075"/>
          </a:xfrm>
        </p:spPr>
        <p:txBody>
          <a:bodyPr>
            <a:normAutofit/>
          </a:bodyPr>
          <a:lstStyle/>
          <a:p>
            <a:r>
              <a:rPr lang="ru-RU" sz="3000" b="1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Рынок компьютерных игровых приложений по энергосбережению</a:t>
            </a:r>
            <a:endParaRPr lang="en-US" sz="3000" b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6CE5D4-7847-C403-212B-9A86370307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060865"/>
              </p:ext>
            </p:extLst>
          </p:nvPr>
        </p:nvGraphicFramePr>
        <p:xfrm>
          <a:off x="0" y="790747"/>
          <a:ext cx="12192000" cy="57115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81708">
                  <a:extLst>
                    <a:ext uri="{9D8B030D-6E8A-4147-A177-3AD203B41FA5}">
                      <a16:colId xmlns:a16="http://schemas.microsoft.com/office/drawing/2014/main" val="3158834223"/>
                    </a:ext>
                  </a:extLst>
                </a:gridCol>
                <a:gridCol w="10210292">
                  <a:extLst>
                    <a:ext uri="{9D8B030D-6E8A-4147-A177-3AD203B41FA5}">
                      <a16:colId xmlns:a16="http://schemas.microsoft.com/office/drawing/2014/main" val="651113181"/>
                    </a:ext>
                  </a:extLst>
                </a:gridCol>
              </a:tblGrid>
              <a:tr h="467231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a:t>Название игры</a:t>
                      </a:r>
                      <a:endParaRPr lang="en-US" sz="1600" dirty="0">
                        <a:solidFill>
                          <a:schemeClr val="tx1"/>
                        </a:solidFill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  <a:latin typeface="Sofia Sans" pitchFamily="2" charset="0"/>
                        </a:rPr>
                        <a:t>Краткое содержание</a:t>
                      </a:r>
                      <a:endParaRPr lang="en-US" sz="1600" dirty="0">
                        <a:solidFill>
                          <a:schemeClr val="tx1"/>
                        </a:solidFill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10421"/>
                  </a:ext>
                </a:extLst>
              </a:tr>
              <a:tr h="677606"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«Мы и энергия»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интерактивное учебно-методическое пособие, позволяющее школьникам существенно пополнить свой запас знаний о разумном использовании энергии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923964"/>
                  </a:ext>
                </a:extLst>
              </a:tr>
              <a:tr h="1071011"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«Умный город»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стратегическая игра, в которой в «реальном времени» необходимо выстраивать город, проходя этапы развития от существующих технологий и методов управления энергоресурсами к современным инновационным технологиям и методам управления энергоресурсами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479745"/>
                  </a:ext>
                </a:extLst>
              </a:tr>
              <a:tr h="467231"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«Моя энергия» 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образовательное приложение для планшетов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iPad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962255"/>
                  </a:ext>
                </a:extLst>
              </a:tr>
              <a:tr h="823854"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«ЖЭКА» 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социальная онлайн-игра, позволяющая в увлекательной форме осваивать современные технологии энергосбережения и узнавать о способах уменьшения платежей̆ за жилищно-коммунальные услуги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238656"/>
                  </a:ext>
                </a:extLst>
              </a:tr>
              <a:tr h="467231"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«Умное село»	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приложение-игра, позволяющая учиться правильно распределять имеющиеся энергетические ресурсы и в увлекательной форме осваивать современные технологии и методы энергосбережения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009322"/>
                  </a:ext>
                </a:extLst>
              </a:tr>
              <a:tr h="467231"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«Умный дом»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игра, цель которой – снизить энергопотребление в доме до указанного уровня, перемещаясь по комнате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486672"/>
                  </a:ext>
                </a:extLst>
              </a:tr>
              <a:tr h="467231"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«</a:t>
                      </a:r>
                      <a:r>
                        <a:rPr lang="ru-RU" sz="1600" kern="1200" dirty="0" err="1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ЭнергоТетрис</a:t>
                      </a: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»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игра, построенная по принципу тетриса, в которой нужно провести связь от дома до источника энергии, следя за уровнем энергии и загрязненностью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666038"/>
                  </a:ext>
                </a:extLst>
              </a:tr>
              <a:tr h="467231"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«</a:t>
                      </a:r>
                      <a:r>
                        <a:rPr lang="ru-RU" sz="1600" kern="1200" dirty="0" err="1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Экобот</a:t>
                      </a: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»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Sofia Sans" pitchFamily="2" charset="0"/>
                          <a:ea typeface="+mn-ea"/>
                          <a:cs typeface="+mn-cs"/>
                        </a:rPr>
                        <a:t>компьютерная игра, в которой игрок управляет роботом, уклоняющимся от молекул углекислого газа и «очищающим» планету</a:t>
                      </a:r>
                      <a:endParaRPr lang="en-US" sz="1600" dirty="0">
                        <a:latin typeface="Sofia Sans" pitchFamily="2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02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7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0BA7C4-F645-C0AD-6161-ED7913DBA6B9}"/>
              </a:ext>
            </a:extLst>
          </p:cNvPr>
          <p:cNvSpPr txBox="1"/>
          <p:nvPr/>
        </p:nvSpPr>
        <p:spPr>
          <a:xfrm>
            <a:off x="1380227" y="356980"/>
            <a:ext cx="9946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Диаграмма вариантов использования</a:t>
            </a:r>
            <a:endParaRPr lang="en-US" sz="4000" b="1" dirty="0">
              <a:latin typeface="Sofia Sans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159BF4-5391-C3F4-79C7-4A575E9C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27" y="1131812"/>
            <a:ext cx="8943155" cy="4796266"/>
          </a:xfrm>
          <a:prstGeom prst="round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B513E-FF37-C3DE-A3F0-CD84252E9DF2}"/>
              </a:ext>
            </a:extLst>
          </p:cNvPr>
          <p:cNvSpPr txBox="1"/>
          <p:nvPr/>
        </p:nvSpPr>
        <p:spPr>
          <a:xfrm>
            <a:off x="2019300" y="6206609"/>
            <a:ext cx="8096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kern="100" dirty="0"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игрового приложения сопровождалась составлением диаграмм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0BA7C4-F645-C0AD-6161-ED7913DBA6B9}"/>
              </a:ext>
            </a:extLst>
          </p:cNvPr>
          <p:cNvSpPr txBox="1"/>
          <p:nvPr/>
        </p:nvSpPr>
        <p:spPr>
          <a:xfrm>
            <a:off x="1889186" y="378820"/>
            <a:ext cx="9946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Диаграмма последовательности</a:t>
            </a:r>
            <a:endParaRPr lang="en-US" sz="4000" b="1" dirty="0">
              <a:latin typeface="Sofia Sans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89016A-FADA-BD2C-633A-A3308D500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11" y="1353301"/>
            <a:ext cx="5001778" cy="5504699"/>
          </a:xfrm>
          <a:prstGeom prst="round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970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0BA7C4-F645-C0AD-6161-ED7913DBA6B9}"/>
              </a:ext>
            </a:extLst>
          </p:cNvPr>
          <p:cNvSpPr txBox="1"/>
          <p:nvPr/>
        </p:nvSpPr>
        <p:spPr>
          <a:xfrm>
            <a:off x="379563" y="2267924"/>
            <a:ext cx="99462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Диаграмма</a:t>
            </a:r>
          </a:p>
          <a:p>
            <a:r>
              <a:rPr lang="ru-RU" sz="4000" b="1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классов</a:t>
            </a:r>
            <a:endParaRPr lang="en-US" sz="4000" b="1" dirty="0">
              <a:latin typeface="Sofia Sans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81C5D4-469A-0927-F696-952989DF3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92" y="-10915"/>
            <a:ext cx="5801059" cy="686891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67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0BA7C4-F645-C0AD-6161-ED7913DBA6B9}"/>
              </a:ext>
            </a:extLst>
          </p:cNvPr>
          <p:cNvSpPr txBox="1"/>
          <p:nvPr/>
        </p:nvSpPr>
        <p:spPr>
          <a:xfrm>
            <a:off x="379563" y="2267924"/>
            <a:ext cx="99462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Диаграмма</a:t>
            </a:r>
          </a:p>
          <a:p>
            <a:r>
              <a:rPr lang="ru-RU" sz="4000" b="1" dirty="0">
                <a:latin typeface="Sofia Sans" pitchFamily="2" charset="0"/>
              </a:rPr>
              <a:t>активности</a:t>
            </a:r>
            <a:endParaRPr lang="en-US" sz="4000" b="1" dirty="0">
              <a:latin typeface="Sofia Sans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506DD-99EF-E518-197C-5A4F6D19E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76" y="0"/>
            <a:ext cx="5658586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46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B7FE93-86C7-DBF5-5DF2-9A9B0E0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52" y="1114494"/>
            <a:ext cx="1347949" cy="1281384"/>
          </a:xfrm>
          <a:prstGeom prst="round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C6496-B9D7-A05B-F021-451300D3F1E3}"/>
              </a:ext>
            </a:extLst>
          </p:cNvPr>
          <p:cNvSpPr txBox="1"/>
          <p:nvPr/>
        </p:nvSpPr>
        <p:spPr>
          <a:xfrm>
            <a:off x="1428750" y="168971"/>
            <a:ext cx="9486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kern="100" dirty="0">
                <a:effectLst/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Дизайн приложения и интерфейса</a:t>
            </a:r>
            <a:endParaRPr lang="en-US" sz="4000" b="1" dirty="0">
              <a:latin typeface="Sofia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780A8-0801-24CE-5252-F76940C9E8C4}"/>
              </a:ext>
            </a:extLst>
          </p:cNvPr>
          <p:cNvSpPr txBox="1"/>
          <p:nvPr/>
        </p:nvSpPr>
        <p:spPr>
          <a:xfrm>
            <a:off x="4404868" y="2412718"/>
            <a:ext cx="251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00" dirty="0"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Иконка приложения</a:t>
            </a:r>
            <a:endParaRPr lang="en-US" sz="2000" dirty="0">
              <a:latin typeface="Sofia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08D20-33A0-EF97-EFC0-3DEF35A46E12}"/>
              </a:ext>
            </a:extLst>
          </p:cNvPr>
          <p:cNvSpPr txBox="1"/>
          <p:nvPr/>
        </p:nvSpPr>
        <p:spPr>
          <a:xfrm>
            <a:off x="2828923" y="5356909"/>
            <a:ext cx="5772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00" dirty="0"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Все графические элементы игрового приложения отрисованы вручную с использованием векторного построения изображений </a:t>
            </a:r>
            <a:r>
              <a:rPr lang="en-US" sz="2000" kern="100" dirty="0"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endParaRPr lang="en-US" sz="2000" dirty="0">
              <a:latin typeface="Sofia Sans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BC6061-5682-5DBB-1BA0-0B140DA0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362" y="939725"/>
            <a:ext cx="4005424" cy="2242497"/>
          </a:xfrm>
          <a:prstGeom prst="round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3A6086-0B0F-CA3F-B98B-C5CD1D394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869" y="3308710"/>
            <a:ext cx="2620619" cy="1792482"/>
          </a:xfrm>
          <a:prstGeom prst="round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5BC873-7EF9-D54E-C207-6C2D0E4836EE}"/>
              </a:ext>
            </a:extLst>
          </p:cNvPr>
          <p:cNvSpPr txBox="1"/>
          <p:nvPr/>
        </p:nvSpPr>
        <p:spPr>
          <a:xfrm>
            <a:off x="7226691" y="3269899"/>
            <a:ext cx="446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00" dirty="0"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прохождения уровня</a:t>
            </a:r>
            <a:endParaRPr lang="en-US" sz="2000" dirty="0">
              <a:latin typeface="Sofia Sans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BF7201-C825-3FE9-24C0-AA3D220DB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60" y="4413913"/>
            <a:ext cx="2548831" cy="1690992"/>
          </a:xfrm>
          <a:prstGeom prst="round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66070C2-9E74-31F3-7977-B8ECDD9CF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127" y="4322072"/>
            <a:ext cx="2515319" cy="1874674"/>
          </a:xfrm>
          <a:prstGeom prst="round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F7BE64-99CB-EFA0-B9F9-859460429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89" y="989138"/>
            <a:ext cx="3138477" cy="2400377"/>
          </a:xfrm>
          <a:prstGeom prst="round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626F43-F2FD-FFFA-A3AE-FB0560C36897}"/>
              </a:ext>
            </a:extLst>
          </p:cNvPr>
          <p:cNvSpPr txBox="1"/>
          <p:nvPr/>
        </p:nvSpPr>
        <p:spPr>
          <a:xfrm>
            <a:off x="370254" y="3505971"/>
            <a:ext cx="3472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100" dirty="0">
                <a:latin typeface="Sofia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Игровая карта</a:t>
            </a:r>
            <a:endParaRPr lang="en-US" sz="2000" dirty="0">
              <a:latin typeface="Sofi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445</Words>
  <Application>Microsoft Office PowerPoint</Application>
  <PresentationFormat>Широкоэкранный</PresentationFormat>
  <Paragraphs>56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Sofia Sans</vt:lpstr>
      <vt:lpstr>Sofia Sans Black</vt:lpstr>
      <vt:lpstr>Тема Office</vt:lpstr>
      <vt:lpstr>Презентация PowerPoint</vt:lpstr>
      <vt:lpstr>Презентация PowerPoint</vt:lpstr>
      <vt:lpstr>Энергоэффективные технологии и практики могут снизить расходы на энергию для домов, предприятий и общества в целом. Это важно для бизнесов и потребителей, так как более эффективное использование энергии снижает расходы на коммунальные услуги и производственные издержки.</vt:lpstr>
      <vt:lpstr>Рынок компьютерных игровых приложений по энергосбережению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Геймплей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8</cp:revision>
  <dcterms:created xsi:type="dcterms:W3CDTF">2023-12-27T09:16:29Z</dcterms:created>
  <dcterms:modified xsi:type="dcterms:W3CDTF">2024-01-04T12:16:02Z</dcterms:modified>
</cp:coreProperties>
</file>